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4" r:id="rId5"/>
    <p:sldId id="263" r:id="rId6"/>
    <p:sldId id="265" r:id="rId7"/>
    <p:sldId id="259" r:id="rId8"/>
    <p:sldId id="260" r:id="rId9"/>
    <p:sldId id="261" r:id="rId10"/>
    <p:sldId id="266" r:id="rId11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28" autoAdjust="0"/>
  </p:normalViewPr>
  <p:slideViewPr>
    <p:cSldViewPr>
      <p:cViewPr varScale="1">
        <p:scale>
          <a:sx n="88" d="100"/>
          <a:sy n="88" d="100"/>
        </p:scale>
        <p:origin x="-3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96D9B3F-52AC-44C2-92CF-AE1CAC8ADB7A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F24E3C9-FEBB-4C52-A049-A97719E96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82A3960-4473-44E2-8DB7-2B6D65A77658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1A90DB9-BC9A-4A13-AAE3-EB822CB9A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Hur utför man beräkningar så effektivt som möjligt och med användning</a:t>
            </a:r>
            <a:r>
              <a:rPr lang="fi-FI" baseline="0" dirty="0" smtClean="0"/>
              <a:t> av så lite dataminne som möjligt.</a:t>
            </a:r>
          </a:p>
          <a:p>
            <a:r>
              <a:rPr lang="fi-FI" baseline="0" dirty="0" smtClean="0"/>
              <a:t>Även databehandlingslära.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0DB9-BC9A-4A13-AAE3-EB822CB9AE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Det finns ca 122 miljoner webbsajter. En sajt kan ha tusentals webbsidor. Bara i Finland 13 miljoner</a:t>
            </a:r>
            <a:r>
              <a:rPr lang="fi-FI" baseline="0" dirty="0" smtClean="0"/>
              <a:t> IP-adresser.</a:t>
            </a:r>
          </a:p>
          <a:p>
            <a:endParaRPr lang="fi-FI" baseline="0" dirty="0" smtClean="0"/>
          </a:p>
          <a:p>
            <a:r>
              <a:rPr lang="fi-FI" baseline="0" dirty="0" smtClean="0"/>
              <a:t>En mobiltelefon kan lära sig hur användaren beter sig och ställa in sig därefter.</a:t>
            </a:r>
          </a:p>
          <a:p>
            <a:endParaRPr lang="fi-FI" baseline="0" dirty="0" smtClean="0"/>
          </a:p>
          <a:p>
            <a:r>
              <a:rPr lang="fi-FI" baseline="0" dirty="0" smtClean="0"/>
              <a:t>Hur hittar man den lämpligaste kandidaten som har samma åsikter som en själv.</a:t>
            </a:r>
          </a:p>
          <a:p>
            <a:endParaRPr lang="fi-FI" baseline="0" dirty="0" smtClean="0"/>
          </a:p>
          <a:p>
            <a:r>
              <a:rPr lang="fi-FI" baseline="0" dirty="0" smtClean="0"/>
              <a:t>Genetik och DNA, det är ju frågan om ... Bokstäver. Och vad är bokstäver, jo data. Så det krävs bara ”lite” jämförelse och analys.</a:t>
            </a:r>
          </a:p>
          <a:p>
            <a:endParaRPr lang="fi-FI" baseline="0" dirty="0" smtClean="0"/>
          </a:p>
          <a:p>
            <a:r>
              <a:rPr lang="fi-FI" baseline="0" dirty="0" smtClean="0"/>
              <a:t>Roliga problem. Turing-test. Abstrakta problem.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En datavetare kan definiera och analysera problem, planera lösningar, analysera hur effektiva</a:t>
            </a:r>
            <a:r>
              <a:rPr lang="fi-FI" baseline="0" dirty="0" smtClean="0"/>
              <a:t> lösningsalternativen är, programmera lösningsmetoden och lösa problemet! Och gör det på en dator (ibland).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0DB9-BC9A-4A13-AAE3-EB822CB9AE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http://www.cs.helsinki.fi/tietotekniikka/fuksikannettavat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0DB9-BC9A-4A13-AAE3-EB822CB9AE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Egentligen för magistersstuderande.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0DB9-BC9A-4A13-AAE3-EB822CB9AE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Vad ska klustern heta? Martti efter institutionens</a:t>
            </a:r>
            <a:r>
              <a:rPr lang="fi-FI" baseline="0" dirty="0" smtClean="0"/>
              <a:t> chef, som satt längre än Kekkonen, i 30 år. Eller Esko efter Finlands första dator (Elektroninen Sarjakomputaattori) och institutionens nuvarande chef? Men Esko byggdes på Tekniska högskolan, vår käraste konkurrent. I Sverige och Danmark hette de första datorerna Besk </a:t>
            </a:r>
            <a:r>
              <a:rPr lang="en-US" dirty="0" smtClean="0"/>
              <a:t>(</a:t>
            </a:r>
            <a:r>
              <a:rPr lang="en-US" dirty="0" err="1" smtClean="0"/>
              <a:t>Binär</a:t>
            </a:r>
            <a:r>
              <a:rPr lang="en-US" dirty="0" smtClean="0"/>
              <a:t> </a:t>
            </a:r>
            <a:r>
              <a:rPr lang="en-US" dirty="0" err="1" smtClean="0"/>
              <a:t>Elektronisk</a:t>
            </a:r>
            <a:r>
              <a:rPr lang="en-US" dirty="0" smtClean="0"/>
              <a:t> </a:t>
            </a:r>
            <a:r>
              <a:rPr lang="en-US" dirty="0" err="1" smtClean="0"/>
              <a:t>Sekvens-Kalkylator</a:t>
            </a:r>
            <a:r>
              <a:rPr lang="en-US" dirty="0" smtClean="0"/>
              <a:t>) </a:t>
            </a:r>
            <a:r>
              <a:rPr lang="fi-FI" baseline="0" dirty="0" smtClean="0"/>
              <a:t>och Dask (Dansk Aritmetisk Sekvenskalkulator). Man tänkte döpa Esko till Sampo – ymnighetshornet, för man hade stora förväntningar. Esko finns på tekniska museet. Bl.a. Försvarsmaktens ballistiska byrå använde Esko för att beräkna projektilers kastbanor.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0DB9-BC9A-4A13-AAE3-EB822CB9AED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Gula boken är bra och innehåller allt, men den är inte alltid så lätt att förstå. Fråga!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0DB9-BC9A-4A13-AAE3-EB822CB9AE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ger.Linden@cs.helsinki.fi" TargetMode="External"/><Relationship Id="rId2" Type="http://schemas.openxmlformats.org/officeDocument/2006/relationships/hyperlink" Target="http://www.cs.helsinki.f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reger.Linden@cs.helsinki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oftwarefactory.cc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helsinki.fi/opiskel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Datavetenskap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Exactum</a:t>
            </a:r>
          </a:p>
          <a:p>
            <a:r>
              <a:rPr lang="fi-FI" dirty="0" smtClean="0">
                <a:hlinkClick r:id="rId2"/>
              </a:rPr>
              <a:t>www.cs.helsinki.fi</a:t>
            </a:r>
            <a:endParaRPr lang="fi-FI" dirty="0" smtClean="0"/>
          </a:p>
          <a:p>
            <a:r>
              <a:rPr lang="fi-FI" dirty="0" smtClean="0">
                <a:hlinkClick r:id="rId3"/>
              </a:rPr>
              <a:t>Greger.Linden@cs.helsinki.fi</a:t>
            </a:r>
            <a:endParaRPr lang="fi-FI" dirty="0" smtClean="0"/>
          </a:p>
          <a:p>
            <a:endParaRPr lang="fi-FI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Välkommen till Exactum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dirty="0" smtClean="0">
                <a:hlinkClick r:id="rId2"/>
              </a:rPr>
              <a:t>Greger.Linden@cs.helsinki.fi</a:t>
            </a:r>
            <a:endParaRPr lang="fi-FI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Datavetenskap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 marL="448056" lvl="1" indent="-384048">
              <a:buSzPct val="80000"/>
              <a:buNone/>
            </a:pPr>
            <a:r>
              <a:rPr lang="sv-SE" i="1" dirty="0" smtClean="0"/>
              <a:t>”</a:t>
            </a:r>
            <a:r>
              <a:rPr lang="sv-SE" i="1" dirty="0" smtClean="0">
                <a:solidFill>
                  <a:srgbClr val="92D050"/>
                </a:solidFill>
              </a:rPr>
              <a:t>Datavetenskap, datalogi eller informationsbehandling (finlandssvenska), är läran och vetenskapen om beräkningars utförande, företrädesvis de som utförs av datorer med hjälp av programvara.” </a:t>
            </a:r>
            <a:r>
              <a:rPr lang="sv-SE" i="1" dirty="0" smtClean="0"/>
              <a:t>(Wikipedia)</a:t>
            </a:r>
          </a:p>
          <a:p>
            <a:pPr marL="448056" lvl="1" indent="-384048">
              <a:buSzPct val="80000"/>
              <a:buNone/>
            </a:pPr>
            <a:endParaRPr lang="sv-SE" i="1" dirty="0" smtClean="0"/>
          </a:p>
          <a:p>
            <a:pPr marL="448056" lvl="1" indent="-384048">
              <a:buSzPct val="80000"/>
              <a:buNone/>
            </a:pPr>
            <a:r>
              <a:rPr lang="sv-SE" b="1" i="1" dirty="0" smtClean="0"/>
              <a:t>Vad kan lösas på automatisk väg och dessutom effektivt?</a:t>
            </a:r>
          </a:p>
          <a:p>
            <a:pPr marL="448056" lvl="1" indent="-384048">
              <a:buSzPct val="80000"/>
              <a:buNone/>
            </a:pPr>
            <a:endParaRPr lang="sv-SE" i="1" dirty="0" smtClean="0"/>
          </a:p>
          <a:p>
            <a:pPr lvl="1"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Beräkningar att lösa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Hur sorterar man </a:t>
            </a:r>
            <a:r>
              <a:rPr lang="fi-FI" b="1" dirty="0" smtClean="0"/>
              <a:t>effektivt</a:t>
            </a:r>
            <a:r>
              <a:rPr lang="fi-FI" dirty="0" smtClean="0"/>
              <a:t> en lista med namn?</a:t>
            </a:r>
          </a:p>
          <a:p>
            <a:r>
              <a:rPr lang="fi-FI" dirty="0" smtClean="0"/>
              <a:t>Hur hittar man </a:t>
            </a:r>
            <a:r>
              <a:rPr lang="fi-FI" b="1" dirty="0" smtClean="0"/>
              <a:t>snabbt</a:t>
            </a:r>
            <a:r>
              <a:rPr lang="fi-FI" dirty="0" smtClean="0"/>
              <a:t> vad man söker på webben?</a:t>
            </a:r>
          </a:p>
          <a:p>
            <a:r>
              <a:rPr lang="fi-FI" dirty="0" smtClean="0"/>
              <a:t>Hur lär man mobiltelefonen veta </a:t>
            </a:r>
            <a:r>
              <a:rPr lang="fi-FI" b="1" dirty="0" smtClean="0"/>
              <a:t>vad</a:t>
            </a:r>
            <a:r>
              <a:rPr lang="fi-FI" dirty="0" smtClean="0"/>
              <a:t> man vill?</a:t>
            </a:r>
          </a:p>
          <a:p>
            <a:r>
              <a:rPr lang="fi-FI" dirty="0" smtClean="0"/>
              <a:t>Vem ska man rösta på i valet?</a:t>
            </a:r>
          </a:p>
          <a:p>
            <a:r>
              <a:rPr lang="fi-FI" dirty="0" smtClean="0"/>
              <a:t>Hur hittar man en cancergen i ett DNA?</a:t>
            </a:r>
          </a:p>
          <a:p>
            <a:r>
              <a:rPr lang="fi-FI" dirty="0" smtClean="0"/>
              <a:t>Vilka filosofer får äta?</a:t>
            </a:r>
          </a:p>
          <a:p>
            <a:r>
              <a:rPr lang="fi-FI" dirty="0" smtClean="0"/>
              <a:t>Kan datorer tänka?</a:t>
            </a:r>
          </a:p>
          <a:p>
            <a:r>
              <a:rPr lang="fi-FI" dirty="0" smtClean="0"/>
              <a:t>P = NP?</a:t>
            </a:r>
          </a:p>
          <a:p>
            <a:endParaRPr lang="fi-FI" dirty="0" smtClean="0"/>
          </a:p>
          <a:p>
            <a:pPr>
              <a:buNone/>
            </a:pPr>
            <a:r>
              <a:rPr lang="fi-FI" dirty="0" smtClean="0"/>
              <a:t>”</a:t>
            </a:r>
            <a:r>
              <a:rPr lang="fi-FI" dirty="0" smtClean="0">
                <a:solidFill>
                  <a:srgbClr val="92D050"/>
                </a:solidFill>
              </a:rPr>
              <a:t>Computer science is no </a:t>
            </a:r>
            <a:br>
              <a:rPr lang="fi-FI" dirty="0" smtClean="0">
                <a:solidFill>
                  <a:srgbClr val="92D050"/>
                </a:solidFill>
              </a:rPr>
            </a:br>
            <a:r>
              <a:rPr lang="fi-FI" dirty="0" smtClean="0">
                <a:solidFill>
                  <a:srgbClr val="92D050"/>
                </a:solidFill>
              </a:rPr>
              <a:t>more about computers</a:t>
            </a:r>
            <a:br>
              <a:rPr lang="fi-FI" dirty="0" smtClean="0">
                <a:solidFill>
                  <a:srgbClr val="92D050"/>
                </a:solidFill>
              </a:rPr>
            </a:br>
            <a:r>
              <a:rPr lang="fi-FI" dirty="0" smtClean="0">
                <a:solidFill>
                  <a:srgbClr val="92D050"/>
                </a:solidFill>
              </a:rPr>
              <a:t> than astronomy is about </a:t>
            </a:r>
            <a:br>
              <a:rPr lang="fi-FI" dirty="0" smtClean="0">
                <a:solidFill>
                  <a:srgbClr val="92D050"/>
                </a:solidFill>
              </a:rPr>
            </a:br>
            <a:r>
              <a:rPr lang="fi-FI" dirty="0" smtClean="0">
                <a:solidFill>
                  <a:srgbClr val="92D050"/>
                </a:solidFill>
              </a:rPr>
              <a:t>telescopes.</a:t>
            </a:r>
            <a:r>
              <a:rPr lang="fi-FI" dirty="0" smtClean="0"/>
              <a:t>” (Edsger Dijsktra)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733800"/>
            <a:ext cx="2891657" cy="299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Linuxdatorer till nya </a:t>
            </a:r>
            <a:r>
              <a:rPr lang="fi-FI" dirty="0" smtClean="0"/>
              <a:t>datastuderande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Följ med föreläsnings-anteckningar</a:t>
            </a:r>
          </a:p>
          <a:p>
            <a:r>
              <a:rPr lang="fi-FI" dirty="0" smtClean="0"/>
              <a:t>Gör dina hemuppgifter</a:t>
            </a:r>
          </a:p>
          <a:p>
            <a:r>
              <a:rPr lang="fi-FI" dirty="0" smtClean="0"/>
              <a:t>Håll kontakt med andra studerande</a:t>
            </a:r>
          </a:p>
          <a:p>
            <a:r>
              <a:rPr lang="fi-FI" dirty="0" smtClean="0"/>
              <a:t>Mejla och surfa</a:t>
            </a:r>
          </a:p>
          <a:p>
            <a:r>
              <a:rPr lang="fi-FI" dirty="0" smtClean="0"/>
              <a:t>Krav: aktiva studier</a:t>
            </a:r>
          </a:p>
          <a:p>
            <a:endParaRPr lang="fi-FI" dirty="0" smtClean="0"/>
          </a:p>
          <a:p>
            <a:pPr>
              <a:buNone/>
            </a:pPr>
            <a:r>
              <a:rPr lang="fi-FI" sz="2200" dirty="0" smtClean="0">
                <a:solidFill>
                  <a:srgbClr val="92D050"/>
                </a:solidFill>
              </a:rPr>
              <a:t>Linux = </a:t>
            </a:r>
            <a:r>
              <a:rPr lang="en-US" sz="2200" dirty="0" smtClean="0">
                <a:solidFill>
                  <a:srgbClr val="92D050"/>
                </a:solidFill>
              </a:rPr>
              <a:t/>
            </a:r>
            <a:br>
              <a:rPr lang="en-US" sz="2200" dirty="0" smtClean="0">
                <a:solidFill>
                  <a:srgbClr val="92D050"/>
                </a:solidFill>
              </a:rPr>
            </a:br>
            <a:r>
              <a:rPr lang="en-US" sz="2200" dirty="0" err="1" smtClean="0">
                <a:solidFill>
                  <a:srgbClr val="92D050"/>
                </a:solidFill>
              </a:rPr>
              <a:t>operativsystem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efter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Linus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Torvalds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som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studerade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och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arbetade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på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r>
              <a:rPr lang="en-US" sz="2200" dirty="0" err="1" smtClean="0">
                <a:solidFill>
                  <a:srgbClr val="92D050"/>
                </a:solidFill>
              </a:rPr>
              <a:t>institutionen</a:t>
            </a:r>
            <a:r>
              <a:rPr lang="en-US" sz="2200" dirty="0" smtClean="0">
                <a:solidFill>
                  <a:srgbClr val="92D050"/>
                </a:solidFill>
              </a:rPr>
              <a:t> </a:t>
            </a:r>
            <a:endParaRPr lang="en-US" sz="22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fi-FI" sz="22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fi-FI" sz="2200" dirty="0" smtClean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2904" y="4953000"/>
            <a:ext cx="44710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Dell Inspirion Mini 1012 Netbook</a:t>
            </a:r>
          </a:p>
          <a:p>
            <a:r>
              <a:rPr lang="fi-FI" sz="1200" dirty="0" smtClean="0"/>
              <a:t>Intel Atom Processor N450 (1.66GHz, 512, L2 Cache</a:t>
            </a:r>
          </a:p>
          <a:p>
            <a:r>
              <a:rPr lang="fi-FI" sz="1200" dirty="0" smtClean="0"/>
              <a:t>1 GB DDR2 CD-ROM, 16oGB disk (5400 rpm), screen</a:t>
            </a:r>
          </a:p>
          <a:p>
            <a:r>
              <a:rPr lang="fi-FI" sz="1200" dirty="0" smtClean="0"/>
              <a:t>10.1” (1024 x 600), camera 1,3 Mpixel, microfone, loud</a:t>
            </a:r>
          </a:p>
          <a:p>
            <a:r>
              <a:rPr lang="fi-FI" sz="1200" dirty="0" smtClean="0"/>
              <a:t>s</a:t>
            </a:r>
            <a:r>
              <a:rPr lang="fi-FI" sz="1200" dirty="0" smtClean="0"/>
              <a:t>peakers, 3 x USB, VGA, SD/MS/MMC, Ethernet, earphone</a:t>
            </a:r>
            <a:endParaRPr lang="en-US" sz="1200" dirty="0"/>
          </a:p>
        </p:txBody>
      </p:sp>
      <p:pic>
        <p:nvPicPr>
          <p:cNvPr id="7" name="Picture 6" descr="Dell_Inspir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828800"/>
            <a:ext cx="3592448" cy="2857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Software Factory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40416" y="1722438"/>
            <a:ext cx="307216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Work five days a week and six hours a day on a project – get 12 credit points</a:t>
            </a:r>
          </a:p>
          <a:p>
            <a:r>
              <a:rPr lang="fi-FI" dirty="0" smtClean="0"/>
              <a:t>Företagande</a:t>
            </a:r>
          </a:p>
          <a:p>
            <a:r>
              <a:rPr lang="fi-FI" dirty="0" smtClean="0"/>
              <a:t>Forskning</a:t>
            </a:r>
          </a:p>
          <a:p>
            <a:r>
              <a:rPr lang="en-US" sz="2000" dirty="0" smtClean="0">
                <a:hlinkClick r:id="rId4"/>
              </a:rPr>
              <a:t>www.softwarefactory.cc</a:t>
            </a:r>
            <a:endParaRPr lang="en-US" sz="20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"</a:t>
            </a:r>
            <a:r>
              <a:rPr lang="en-US" sz="2000" dirty="0" smtClean="0">
                <a:solidFill>
                  <a:srgbClr val="92D050"/>
                </a:solidFill>
              </a:rPr>
              <a:t>Software Factory project was the best course I have ever had. Including my whole history of education</a:t>
            </a:r>
            <a:r>
              <a:rPr lang="en-US" sz="2000" dirty="0" smtClean="0"/>
              <a:t>." (</a:t>
            </a:r>
            <a:r>
              <a:rPr lang="en-US" sz="2000" dirty="0" err="1" smtClean="0"/>
              <a:t>Tatu</a:t>
            </a:r>
            <a:r>
              <a:rPr lang="en-US" sz="2000" dirty="0" smtClean="0"/>
              <a:t> </a:t>
            </a:r>
            <a:r>
              <a:rPr lang="en-US" sz="2000" dirty="0" err="1" smtClean="0"/>
              <a:t>Kairi</a:t>
            </a:r>
            <a:r>
              <a:rPr lang="en-US" sz="2000" dirty="0" smtClean="0"/>
              <a:t>, University of Helsinki)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900" dirty="0" smtClean="0"/>
              <a:t>”A million dollar super computer”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1935163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Beräkningskluster med 240 noder</a:t>
            </a:r>
          </a:p>
          <a:p>
            <a:r>
              <a:rPr lang="fi-FI" dirty="0" smtClean="0"/>
              <a:t>Nummer </a:t>
            </a:r>
            <a:r>
              <a:rPr lang="fi-FI" b="1" dirty="0" smtClean="0"/>
              <a:t>3</a:t>
            </a:r>
            <a:r>
              <a:rPr lang="fi-FI" dirty="0" smtClean="0"/>
              <a:t> i Finland </a:t>
            </a:r>
            <a:r>
              <a:rPr lang="fi-FI" sz="2300" dirty="0" smtClean="0"/>
              <a:t>(efter CSC – IT-centret för vetenskap och Meteorologiska institutet)</a:t>
            </a:r>
            <a:endParaRPr lang="fi-FI" dirty="0" smtClean="0"/>
          </a:p>
          <a:p>
            <a:r>
              <a:rPr lang="fi-FI" dirty="0" smtClean="0"/>
              <a:t>Invigs 10.9 kl. 14 i B123. </a:t>
            </a:r>
            <a:r>
              <a:rPr lang="fi-FI" b="1" dirty="0" smtClean="0"/>
              <a:t>Namnet</a:t>
            </a:r>
            <a:r>
              <a:rPr lang="fi-FI" dirty="0" smtClean="0"/>
              <a:t> på superdatorn avslöjas då.</a:t>
            </a:r>
          </a:p>
          <a:p>
            <a:endParaRPr lang="fi-FI" dirty="0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86200"/>
            <a:ext cx="720436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406032" y="1639298"/>
            <a:ext cx="4038600" cy="2315589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”Man kan studera hur ett program beter sig på nätet då det har tusen eller en miljon användare.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Ett labbarbete för studerande kunde vara att få fram ett biljettbokningssystem som inte kan braka i hop.” 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(Jussi Kangasharju)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Studier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Kandidat 180 sp</a:t>
            </a:r>
          </a:p>
          <a:p>
            <a:r>
              <a:rPr lang="fi-FI" dirty="0" smtClean="0"/>
              <a:t>Magister 120 sp</a:t>
            </a:r>
          </a:p>
          <a:p>
            <a:r>
              <a:rPr lang="fi-FI" dirty="0" smtClean="0"/>
              <a:t>Doktor 60 sp</a:t>
            </a:r>
          </a:p>
          <a:p>
            <a:endParaRPr lang="fi-FI" dirty="0" smtClean="0"/>
          </a:p>
          <a:p>
            <a:r>
              <a:rPr lang="fi-FI" sz="2400" dirty="0" smtClean="0"/>
              <a:t>Biämnen: matematik, statistik, teoretisk fysik, geografi, biologi, genetik, språkvetenskap, språkteknologi, JOO-studier, ...</a:t>
            </a:r>
          </a:p>
          <a:p>
            <a:endParaRPr lang="fi-FI" sz="2400" dirty="0" smtClean="0"/>
          </a:p>
          <a:p>
            <a:pPr>
              <a:buNone/>
            </a:pPr>
            <a:r>
              <a:rPr lang="fi-FI" sz="2400" dirty="0" smtClean="0"/>
              <a:t>”</a:t>
            </a:r>
            <a:r>
              <a:rPr lang="fi-FI" sz="1900" dirty="0" smtClean="0">
                <a:solidFill>
                  <a:srgbClr val="92D050"/>
                </a:solidFill>
              </a:rPr>
              <a:t>Laitoksella voidaan poikkeustapauksissa muodostaa hyväksilukemisen yhteydessä muissa korkeakouluissa suoritetuista erillisistä mutta sisällöllisesti yhteenkuuluvista opinnoista 25 op:n laajuinen sivuainekokonaisuus.</a:t>
            </a:r>
            <a:r>
              <a:rPr lang="fi-FI" sz="2400" dirty="0" smtClean="0"/>
              <a:t>” (Gula boken = Studiehandboken)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Höstens ”första årets” kurser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Period I</a:t>
            </a:r>
          </a:p>
          <a:p>
            <a:pPr lvl="1"/>
            <a:r>
              <a:rPr lang="fi-FI" dirty="0" smtClean="0"/>
              <a:t>ISP (HOPS) &amp; lärartutorering (börjar 3.11!)</a:t>
            </a:r>
          </a:p>
          <a:p>
            <a:pPr lvl="1"/>
            <a:r>
              <a:rPr lang="fi-FI" dirty="0" smtClean="0"/>
              <a:t>Presentation av datavetenskap + Studieteknik + Engelska</a:t>
            </a:r>
          </a:p>
          <a:p>
            <a:pPr lvl="1"/>
            <a:r>
              <a:rPr lang="fi-FI" dirty="0" smtClean="0"/>
              <a:t>Matematiikka tutuksi</a:t>
            </a:r>
          </a:p>
          <a:p>
            <a:pPr lvl="1"/>
            <a:r>
              <a:rPr lang="fi-FI" dirty="0" smtClean="0"/>
              <a:t>Introduktion till programmering</a:t>
            </a:r>
          </a:p>
          <a:p>
            <a:pPr lvl="1"/>
            <a:r>
              <a:rPr lang="fi-FI" dirty="0" smtClean="0"/>
              <a:t>IKT-körkortet + Datorn som arbetsredskap (börjar 3.9, kl. 10)</a:t>
            </a:r>
          </a:p>
          <a:p>
            <a:r>
              <a:rPr lang="fi-FI" dirty="0" smtClean="0"/>
              <a:t>Period II</a:t>
            </a:r>
          </a:p>
          <a:p>
            <a:pPr lvl="1"/>
            <a:r>
              <a:rPr lang="fi-FI" dirty="0" smtClean="0"/>
              <a:t>Presentation av datavetenskap + Studieteknik + Engelska</a:t>
            </a:r>
          </a:p>
          <a:p>
            <a:pPr lvl="1"/>
            <a:r>
              <a:rPr lang="fi-FI" dirty="0" smtClean="0"/>
              <a:t>Fortsättningskurs i programmering</a:t>
            </a:r>
          </a:p>
          <a:p>
            <a:pPr lvl="1"/>
            <a:r>
              <a:rPr lang="fi-FI" dirty="0" smtClean="0"/>
              <a:t>Modellering av program</a:t>
            </a:r>
          </a:p>
          <a:p>
            <a:pPr lvl="1"/>
            <a:r>
              <a:rPr lang="fi-FI" dirty="0" smtClean="0"/>
              <a:t>Introduktion till diskret matematik</a:t>
            </a:r>
          </a:p>
          <a:p>
            <a:pPr lvl="1"/>
            <a:endParaRPr lang="fi-FI" dirty="0" smtClean="0"/>
          </a:p>
          <a:p>
            <a:pPr lvl="1"/>
            <a:r>
              <a:rPr lang="fi-FI" dirty="0" smtClean="0">
                <a:solidFill>
                  <a:srgbClr val="92D050"/>
                </a:solidFill>
              </a:rPr>
              <a:t>Uppgifter från </a:t>
            </a:r>
            <a:r>
              <a:rPr lang="fi-FI" dirty="0" smtClean="0">
                <a:solidFill>
                  <a:srgbClr val="92D050"/>
                </a:solidFill>
                <a:hlinkClick r:id="rId2"/>
              </a:rPr>
              <a:t>http://www.cs.helsinki.fi/opiskelu</a:t>
            </a:r>
            <a:r>
              <a:rPr lang="fi-FI" dirty="0" smtClean="0">
                <a:solidFill>
                  <a:srgbClr val="92D050"/>
                </a:solidFill>
              </a:rPr>
              <a:t> </a:t>
            </a:r>
          </a:p>
          <a:p>
            <a:pPr lvl="1"/>
            <a:r>
              <a:rPr lang="fi-FI" dirty="0" smtClean="0">
                <a:solidFill>
                  <a:srgbClr val="92D050"/>
                </a:solidFill>
              </a:rPr>
              <a:t>Obs! Orientering för biämnesstuderande 3.9 kl 10.30 CK112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På svenska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Individuell studieplan (ISP el. HOPS) &amp; lärartutorering</a:t>
            </a:r>
          </a:p>
          <a:p>
            <a:pPr lvl="1"/>
            <a:r>
              <a:rPr lang="fi-FI" dirty="0" smtClean="0"/>
              <a:t>Info på finska 3.11 16-18 B123, Exactum, Teija Kujala</a:t>
            </a:r>
          </a:p>
          <a:p>
            <a:pPr lvl="1"/>
            <a:r>
              <a:rPr lang="fi-FI" dirty="0" smtClean="0"/>
              <a:t>Obligatorisk för nya huvudämnesstuderande</a:t>
            </a:r>
          </a:p>
          <a:p>
            <a:pPr lvl="1"/>
            <a:r>
              <a:rPr lang="fi-FI" dirty="0" smtClean="0"/>
              <a:t>Svensk grupp: Greger Lindén</a:t>
            </a:r>
          </a:p>
          <a:p>
            <a:r>
              <a:rPr lang="fi-FI" dirty="0" smtClean="0"/>
              <a:t>Kandidatavhandling</a:t>
            </a:r>
          </a:p>
          <a:p>
            <a:pPr lvl="1"/>
            <a:r>
              <a:rPr lang="fi-FI" dirty="0" smtClean="0"/>
              <a:t>Föreläsning på finska men svensk handledning vid behov</a:t>
            </a:r>
          </a:p>
          <a:p>
            <a:r>
              <a:rPr lang="fi-FI" dirty="0" smtClean="0"/>
              <a:t>Kurserna mest på finska och 4 av 5 magistersprogram på engelska</a:t>
            </a:r>
          </a:p>
          <a:p>
            <a:pPr lvl="1"/>
            <a:r>
              <a:rPr lang="fi-FI" dirty="0" smtClean="0"/>
              <a:t>Be om tenter på svenska och skriv på svenska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303</TotalTime>
  <Words>800</Words>
  <Application>Microsoft Office PowerPoint</Application>
  <PresentationFormat>On-screen Show (4:3)</PresentationFormat>
  <Paragraphs>103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Datavetenskap</vt:lpstr>
      <vt:lpstr>Datavetenskap</vt:lpstr>
      <vt:lpstr>Beräkningar att lösa</vt:lpstr>
      <vt:lpstr>Linuxdatorer till nya datastuderande</vt:lpstr>
      <vt:lpstr>Software Factory</vt:lpstr>
      <vt:lpstr>”A million dollar super computer”</vt:lpstr>
      <vt:lpstr>Studier</vt:lpstr>
      <vt:lpstr>Höstens ”första årets” kurser</vt:lpstr>
      <vt:lpstr>På svenska</vt:lpstr>
      <vt:lpstr>Välkommen till Exactum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Institutionen för datavetenskap</dc:title>
  <dc:creator>Greger Linden</dc:creator>
  <cp:lastModifiedBy>Greger Lindén</cp:lastModifiedBy>
  <cp:revision>51</cp:revision>
  <dcterms:created xsi:type="dcterms:W3CDTF">2006-08-16T00:00:00Z</dcterms:created>
  <dcterms:modified xsi:type="dcterms:W3CDTF">2010-09-02T13:14:42Z</dcterms:modified>
</cp:coreProperties>
</file>